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7" r:id="rId3"/>
    <p:sldId id="689" r:id="rId4"/>
    <p:sldId id="812" r:id="rId5"/>
    <p:sldId id="772" r:id="rId6"/>
    <p:sldId id="719" r:id="rId7"/>
    <p:sldId id="813" r:id="rId8"/>
    <p:sldId id="835" r:id="rId9"/>
    <p:sldId id="836" r:id="rId10"/>
    <p:sldId id="837" r:id="rId11"/>
    <p:sldId id="838" r:id="rId12"/>
    <p:sldId id="834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889" r:id="rId21"/>
    <p:sldId id="890" r:id="rId22"/>
    <p:sldId id="891" r:id="rId23"/>
    <p:sldId id="892" r:id="rId24"/>
    <p:sldId id="893" r:id="rId25"/>
    <p:sldId id="894" r:id="rId26"/>
    <p:sldId id="895" r:id="rId27"/>
    <p:sldId id="896" r:id="rId28"/>
    <p:sldId id="897" r:id="rId29"/>
    <p:sldId id="898" r:id="rId30"/>
    <p:sldId id="904" r:id="rId31"/>
    <p:sldId id="901" r:id="rId32"/>
    <p:sldId id="905" r:id="rId33"/>
    <p:sldId id="906" r:id="rId34"/>
    <p:sldId id="482" r:id="rId35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3481" autoAdjust="0"/>
  </p:normalViewPr>
  <p:slideViewPr>
    <p:cSldViewPr>
      <p:cViewPr varScale="1">
        <p:scale>
          <a:sx n="93" d="100"/>
          <a:sy n="93" d="100"/>
        </p:scale>
        <p:origin x="121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39D2-B8F5-4A10-9065-A7FB13A8DFFD}" type="datetimeFigureOut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B6245-C85F-4861-AD4E-8C8D7CFF26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83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A0EDBE-7DE0-47BE-884A-AF51E100A22E}" type="datetimeFigureOut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55B3CD-A87E-49BF-87F4-C71CF9C0D1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42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B3CD-A87E-49BF-87F4-C71CF9C0D19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58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完成後送會勘接養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9751A-3CB0-4CB4-A15A-35E0EBF6B6D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586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超挖</a:t>
            </a:r>
            <a:r>
              <a:rPr lang="en-US" altLang="zh-TW" dirty="0"/>
              <a:t>-</a:t>
            </a:r>
            <a:r>
              <a:rPr lang="zh-TW" altLang="en-US" dirty="0"/>
              <a:t>補繳費</a:t>
            </a:r>
            <a:endParaRPr lang="en-US" altLang="zh-TW" dirty="0"/>
          </a:p>
          <a:p>
            <a:r>
              <a:rPr lang="zh-TW" altLang="en-US" dirty="0"/>
              <a:t>減挖</a:t>
            </a:r>
            <a:r>
              <a:rPr lang="en-US" altLang="zh-TW" dirty="0"/>
              <a:t>-</a:t>
            </a:r>
            <a:r>
              <a:rPr lang="zh-TW" altLang="en-US" dirty="0"/>
              <a:t>退費</a:t>
            </a:r>
            <a:r>
              <a:rPr lang="en-US" altLang="zh-TW" dirty="0"/>
              <a:t>(</a:t>
            </a:r>
            <a:r>
              <a:rPr lang="zh-TW" altLang="en-US" dirty="0"/>
              <a:t>不在我們系統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9751A-3CB0-4CB4-A15A-35E0EBF6B6D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582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9751A-3CB0-4CB4-A15A-35E0EBF6B6D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3715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619BF47-BBD4-4D11-A608-C2402CB9C78B}" type="slidenum">
              <a:rPr kumimoji="0" lang="en-US" altLang="zh-TW"/>
              <a:pPr eaLnBrk="1" hangingPunct="1"/>
              <a:t>13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307243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44E4531-81BC-4A4C-AC5F-CC123D430555}" type="slidenum">
              <a:rPr kumimoji="0" lang="en-US" altLang="zh-TW"/>
              <a:pPr eaLnBrk="1" hangingPunct="1"/>
              <a:t>14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650045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1CC9ECF-D594-4A6D-A11C-F63124DBF54B}" type="slidenum">
              <a:rPr kumimoji="0" lang="en-US" altLang="zh-TW"/>
              <a:pPr eaLnBrk="1" hangingPunct="1"/>
              <a:t>15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41592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6D333B7-D0C4-4A15-B537-E6AF6776DE93}" type="slidenum">
              <a:rPr kumimoji="0" lang="en-US" altLang="zh-TW"/>
              <a:pPr eaLnBrk="1" hangingPunct="1"/>
              <a:t>16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41311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745EEC1-8987-418F-A623-7E77A9AC6D3F}" type="slidenum">
              <a:rPr kumimoji="0" lang="en-US" altLang="zh-TW"/>
              <a:pPr eaLnBrk="1" hangingPunct="1"/>
              <a:t>17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398722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A3D7FEF-A6CB-4BD6-820F-AC125704A60F}" type="slidenum">
              <a:rPr kumimoji="0" lang="en-US" altLang="zh-TW"/>
              <a:pPr eaLnBrk="1" hangingPunct="1"/>
              <a:t>18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524489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所有順逆樁車道都要劃，含邊坡和綠帶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(</a:t>
            </a:r>
            <a:r>
              <a:rPr lang="zh-TW" altLang="en-US" dirty="0"/>
              <a:t>不論在單一或跨車道施作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A6E4497-8B12-459E-A670-7D8D4CD718B6}" type="slidenum">
              <a:rPr kumimoji="0" lang="en-US" altLang="zh-TW"/>
              <a:pPr eaLnBrk="1" hangingPunct="1"/>
              <a:t>19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67772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DC5AA-1F56-4572-BB19-B59E5425630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3971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9A5E3FE-6547-4B3A-9207-FF44EE50F436}" type="slidenum">
              <a:rPr kumimoji="0" lang="en-US" altLang="zh-TW"/>
              <a:pPr eaLnBrk="1" hangingPunct="1"/>
              <a:t>20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541053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範例大概長這樣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zh-TW" altLang="en-US" dirty="0"/>
              <a:t>只能上傳</a:t>
            </a:r>
            <a:r>
              <a:rPr lang="en-US" altLang="zh-TW" dirty="0"/>
              <a:t>jpg</a:t>
            </a:r>
            <a:r>
              <a:rPr lang="zh-TW" altLang="en-US" dirty="0"/>
              <a:t>格式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5BEF014-A6AC-4C2B-BB7B-19ABA8D06A04}" type="slidenum">
              <a:rPr kumimoji="0" lang="en-US" altLang="zh-TW"/>
              <a:pPr eaLnBrk="1" hangingPunct="1"/>
              <a:t>21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428908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申挖路段範圍前後一公里的人手孔資料</a:t>
            </a:r>
            <a:r>
              <a:rPr lang="en-US" altLang="zh-TW" dirty="0"/>
              <a:t>(</a:t>
            </a:r>
            <a:r>
              <a:rPr lang="zh-TW" altLang="en-US" dirty="0"/>
              <a:t>系統提供</a:t>
            </a:r>
            <a:r>
              <a:rPr lang="en-US" altLang="zh-TW" dirty="0"/>
              <a:t>excel</a:t>
            </a:r>
            <a:r>
              <a:rPr lang="zh-TW" altLang="en-US" dirty="0"/>
              <a:t>檔格式可下載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D5ED3AB-35EC-41B0-A349-8EFA5F9357CC}" type="slidenum">
              <a:rPr kumimoji="0" lang="en-US" altLang="zh-TW"/>
              <a:pPr eaLnBrk="1" hangingPunct="1"/>
              <a:t>22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956048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下拉選單所有文件類型都要上傳</a:t>
            </a:r>
            <a:r>
              <a:rPr lang="en-US" altLang="zh-TW" dirty="0"/>
              <a:t>(</a:t>
            </a:r>
            <a:r>
              <a:rPr lang="zh-TW" altLang="en-US" dirty="0"/>
              <a:t>除了其他文件不用上傳</a:t>
            </a:r>
            <a:r>
              <a:rPr lang="en-US" altLang="zh-TW" dirty="0"/>
              <a:t>)</a:t>
            </a:r>
            <a:r>
              <a:rPr lang="zh-TW" altLang="en-US" dirty="0"/>
              <a:t>，有缺漏即無法送件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E3B9E23-7FD9-4633-9271-F8DABE021E01}" type="slidenum">
              <a:rPr kumimoji="0" lang="en-US" altLang="zh-TW"/>
              <a:pPr eaLnBrk="1" hangingPunct="1"/>
              <a:t>23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100201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填完所有資料，勾選後按送審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zh-TW" altLang="en-US" dirty="0"/>
              <a:t>工務段承辦人才會看得到</a:t>
            </a: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14F2893-F454-40A2-8489-8EE4804404A6}" type="slidenum">
              <a:rPr kumimoji="0" lang="en-US" altLang="zh-TW"/>
              <a:pPr eaLnBrk="1" hangingPunct="1"/>
              <a:t>24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4222935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審核通過後，工務段承辦人會將繳費單上傳至系統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zh-TW" altLang="en-US" dirty="0"/>
              <a:t>申挖廠商至系統下載繳費單，繳費，並將已繳費收據上傳。</a:t>
            </a: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CD5E514-7A9D-4597-8410-D3450BD7D9B5}" type="slidenum">
              <a:rPr kumimoji="0" lang="en-US" altLang="zh-TW"/>
              <a:pPr eaLnBrk="1" hangingPunct="1"/>
              <a:t>25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845108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工務段確認繳費後，即進入核發路證階段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zh-TW" altLang="en-US" dirty="0"/>
              <a:t>廠商取得紙本路證後即可回報開工，填報日期與路段，最重要的是至少上傳一張照片（不論任何類型）</a:t>
            </a: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C25D588-8E5A-4638-A8FC-0F64C442829C}" type="slidenum">
              <a:rPr kumimoji="0" lang="en-US" altLang="zh-TW"/>
              <a:pPr eaLnBrk="1" hangingPunct="1"/>
              <a:t>26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866031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施工中</a:t>
            </a:r>
            <a:r>
              <a:rPr lang="en-US" altLang="zh-TW" dirty="0"/>
              <a:t>:</a:t>
            </a:r>
            <a:r>
              <a:rPr lang="zh-TW" altLang="en-US" dirty="0"/>
              <a:t>施工日期，進度，最重要的是至少上傳一張照片（不論任何類型）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一定要有施工中紀錄與照片，最後才能送會勘接養</a:t>
            </a:r>
          </a:p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54A11A8-C81F-4AD3-865C-B2B053A72DAE}" type="slidenum">
              <a:rPr kumimoji="0" lang="en-US" altLang="zh-TW"/>
              <a:pPr eaLnBrk="1" hangingPunct="1"/>
              <a:t>27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747541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完工</a:t>
            </a:r>
            <a:r>
              <a:rPr lang="en-US" altLang="zh-TW" dirty="0"/>
              <a:t>:</a:t>
            </a:r>
            <a:r>
              <a:rPr lang="zh-TW" altLang="en-US" dirty="0"/>
              <a:t>完工日期，座標，最重要的是至少上傳一張照片（不論任何類型）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7E38898-A173-4BDD-AFDC-0B19B13255EF}" type="slidenum">
              <a:rPr kumimoji="0" lang="en-US" altLang="zh-TW"/>
              <a:pPr eaLnBrk="1" hangingPunct="1"/>
              <a:t>28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798636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展延是針對單一路證展延，不是針對申挖案件進行展延。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zh-TW" altLang="en-US" dirty="0"/>
              <a:t>一個申挖案件有多個路證就要看是展延哪一個單一路證。</a:t>
            </a: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133886E-2165-4C8C-AE27-8CCAB1BDBB83}" type="slidenum">
              <a:rPr kumimoji="0" lang="en-US" altLang="zh-TW"/>
              <a:pPr eaLnBrk="1" hangingPunct="1"/>
              <a:t>29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58276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DE1E-CFE2-475C-AAD8-C8D1220353E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613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送會勘接養後</a:t>
            </a:r>
            <a:endParaRPr lang="en-US" altLang="zh-TW" dirty="0"/>
          </a:p>
          <a:p>
            <a:r>
              <a:rPr lang="zh-TW" altLang="en-US" dirty="0"/>
              <a:t>超挖</a:t>
            </a:r>
            <a:r>
              <a:rPr lang="en-US" altLang="zh-TW" dirty="0"/>
              <a:t>-</a:t>
            </a:r>
            <a:r>
              <a:rPr lang="zh-TW" altLang="en-US" dirty="0"/>
              <a:t>補繳費</a:t>
            </a:r>
            <a:endParaRPr lang="en-US" altLang="zh-TW" dirty="0"/>
          </a:p>
          <a:p>
            <a:r>
              <a:rPr lang="zh-TW" altLang="en-US" dirty="0"/>
              <a:t>減挖</a:t>
            </a:r>
            <a:r>
              <a:rPr lang="en-US" altLang="zh-TW" dirty="0"/>
              <a:t>-</a:t>
            </a:r>
            <a:r>
              <a:rPr lang="zh-TW" altLang="en-US" dirty="0"/>
              <a:t>退費</a:t>
            </a:r>
            <a:endParaRPr lang="en-US" altLang="zh-TW" dirty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133886E-2165-4C8C-AE27-8CCAB1BDBB83}" type="slidenum">
              <a:rPr kumimoji="0" lang="en-US" altLang="zh-TW"/>
              <a:pPr eaLnBrk="1" hangingPunct="1"/>
              <a:t>30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258725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z="2200" dirty="0">
                <a:latin typeface="Arial" panose="020B0604020202020204" pitchFamily="34" charset="0"/>
              </a:rPr>
              <a:t>發佈現在申挖中的案件給各縣市政府接介</a:t>
            </a:r>
          </a:p>
        </p:txBody>
      </p:sp>
    </p:spTree>
    <p:extLst>
      <p:ext uri="{BB962C8B-B14F-4D97-AF65-F5344CB8AC3E}">
        <p14:creationId xmlns:p14="http://schemas.microsoft.com/office/powerpoint/2010/main" val="1879542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DC5AA-1F56-4572-BB19-B59E5425630D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9460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9F9B2-ECB7-46C2-BF7A-FA2DA44C6FB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21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DE1E-CFE2-475C-AAD8-C8D1220353E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6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因資安要求，</a:t>
            </a:r>
            <a:r>
              <a:rPr lang="en-US" altLang="zh-TW" dirty="0"/>
              <a:t>3</a:t>
            </a:r>
            <a:r>
              <a:rPr lang="zh-TW" altLang="en-US" dirty="0"/>
              <a:t>個月換一次密碼</a:t>
            </a:r>
            <a:endParaRPr lang="en-US" altLang="zh-TW" dirty="0"/>
          </a:p>
          <a:p>
            <a:r>
              <a:rPr lang="zh-TW" altLang="en-US" dirty="0"/>
              <a:t>系統自動發信，沒收到信請來電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9751A-3CB0-4CB4-A15A-35E0EBF6B6D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489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DC5AA-1F56-4572-BB19-B59E5425630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64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依據總局的要求，系統流程一定要經過工務段主管審核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9751A-3CB0-4CB4-A15A-35E0EBF6B6D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27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繳費完成後，因實務上開工時程可能會有延誤，故工務段承辦要做繳費確認，</a:t>
            </a:r>
            <a:endParaRPr lang="en-US" altLang="zh-TW" dirty="0"/>
          </a:p>
          <a:p>
            <a:r>
              <a:rPr lang="zh-TW" altLang="en-US" dirty="0"/>
              <a:t>案件進入已繳費待核發路證的狀態（若超過３０天會被認定未繳費，案件會自動取消</a:t>
            </a:r>
            <a:r>
              <a:rPr lang="en-US" altLang="zh-TW" dirty="0"/>
              <a:t>…)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9751A-3CB0-4CB4-A15A-35E0EBF6B6D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1282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工務段核發路證，廠商開始施作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9751A-3CB0-4CB4-A15A-35E0EBF6B6D4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713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5984" y="2000240"/>
            <a:ext cx="6572296" cy="1928826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accent6">
                    <a:lumMod val="75000"/>
                  </a:schemeClr>
                </a:solidFill>
                <a:effectLst/>
                <a:latin typeface="華康超黑體" pitchFamily="49" charset="-120"/>
                <a:ea typeface="華康超黑體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43174" y="4071942"/>
            <a:ext cx="485778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華康新特黑體" pitchFamily="49" charset="-120"/>
                <a:ea typeface="華康新特黑體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7C02-109E-4F3D-BAB1-D25CF62341F8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0096-7EA8-4AF9-87EF-2DE3BB18F554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7FB-C296-475A-9E94-7CDC5B2AD1D0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106" y="71414"/>
            <a:ext cx="9043926" cy="654032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8FEB-0770-4913-B27B-72F2BFC194F5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F0FB-4575-48E5-9468-A5B0E01B20BE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8827-39B4-4D61-A8F8-59DF20242B48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001E-22C7-4D63-960C-40781EF02736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7C7C-E12D-460C-842F-E3A28AEF109B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B99F-E8B6-452F-92B8-5945DC0EC2EE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599E-A73D-4983-B7EB-2F9485F62756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E0A2-3B21-4E7F-8EF3-B9891D7A3E37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1406" y="71414"/>
            <a:ext cx="904392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8643998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B62B-779C-499F-AAC6-DC7D3AE9C86E}" type="datetime1">
              <a:rPr lang="zh-TW" altLang="en-US" smtClean="0"/>
              <a:pPr/>
              <a:t>2022/11/15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76456" y="6597202"/>
            <a:ext cx="396138" cy="260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F7EEAF40-A5A4-4139-941A-128AA3FF8DC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華康新特明體" pitchFamily="49" charset="-120"/>
          <a:ea typeface="華康新特明體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華康新特明體" pitchFamily="49" charset="-120"/>
          <a:ea typeface="華康新特明體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華康新特明體" pitchFamily="49" charset="-120"/>
          <a:ea typeface="華康新特明體" pitchFamily="49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華康新特明體" pitchFamily="49" charset="-120"/>
          <a:ea typeface="華康新特明體" pitchFamily="49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華康新特明體" pitchFamily="49" charset="-120"/>
          <a:ea typeface="華康新特明體" pitchFamily="49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華康新特明體" pitchFamily="49" charset="-120"/>
          <a:ea typeface="華康新特明體" pitchFamily="49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232248"/>
          </a:xfrm>
        </p:spPr>
        <p:txBody>
          <a:bodyPr/>
          <a:lstStyle/>
          <a:p>
            <a:pPr algn="ctr"/>
            <a:r>
              <a:rPr lang="zh-TW" altLang="en-US" sz="6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公路申挖管理系統</a:t>
            </a:r>
            <a:br>
              <a:rPr lang="en-US" altLang="zh-TW" sz="6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lang="en-US" altLang="zh-TW" sz="6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操作說明課程</a:t>
            </a:r>
            <a:endParaRPr lang="zh-TW" alt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5227909"/>
            <a:ext cx="5544616" cy="17526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開發單位：</a:t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講        師：張詔勛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課程日期：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G:\991001\new0210\NewLogo(含字)_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2428892" cy="485989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AF40-A5A4-4139-941A-128AA3FF8DC9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51920" y="980728"/>
            <a:ext cx="438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交通部公路總局</a:t>
            </a:r>
            <a:endParaRPr lang="en-US" altLang="zh-TW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 descr="thbmark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1981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6816" y="44623"/>
            <a:ext cx="8229600" cy="8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一、申挖管理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功能流程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(4/5)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</a:rPr>
              <a:t>10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6" y="1609817"/>
            <a:ext cx="8795346" cy="490266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74" y="1009048"/>
            <a:ext cx="8795346" cy="510510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467544" y="1662238"/>
            <a:ext cx="1429848" cy="686642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回報完工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34440" y="2601686"/>
            <a:ext cx="1429848" cy="686642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完工送審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434440" y="3310048"/>
            <a:ext cx="3191144" cy="3202438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會勘接養</a:t>
            </a:r>
          </a:p>
        </p:txBody>
      </p:sp>
    </p:spTree>
    <p:extLst>
      <p:ext uri="{BB962C8B-B14F-4D97-AF65-F5344CB8AC3E}">
        <p14:creationId xmlns:p14="http://schemas.microsoft.com/office/powerpoint/2010/main" val="20999412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6816" y="44623"/>
            <a:ext cx="8229600" cy="8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一、申挖管理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功能流程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(5/5)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</a:rPr>
              <a:t>11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8790161" cy="3620824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467544" y="1556792"/>
            <a:ext cx="3191144" cy="1656184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補繳費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2051720" y="3295407"/>
            <a:ext cx="1598992" cy="997689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結案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7" y="1005067"/>
            <a:ext cx="8795346" cy="5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76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7544" y="2420888"/>
            <a:ext cx="8229600" cy="2017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二、申挖管理操作功能</a:t>
            </a:r>
            <a:endParaRPr lang="en-US" altLang="zh-TW" sz="43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43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1.</a:t>
            </a: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申挖單位操作功能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118511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6149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1.1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、申挖單位操作功能階段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13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03350" y="1268413"/>
          <a:ext cx="6543675" cy="414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功能項目</a:t>
                      </a:r>
                    </a:p>
                  </a:txBody>
                  <a:tcPr marL="91451" marR="91451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0">
                <a:tc rowSpan="2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基本功能</a:t>
                      </a:r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帳號申請</a:t>
                      </a:r>
                    </a:p>
                  </a:txBody>
                  <a:tcPr marL="91451" marR="91451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挖掘案件維護管理</a:t>
                      </a:r>
                    </a:p>
                  </a:txBody>
                  <a:tcPr marL="91451" marR="91451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0">
                <a:tc rowSpan="2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申請繳費</a:t>
                      </a:r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挖掘申請</a:t>
                      </a:r>
                    </a:p>
                  </a:txBody>
                  <a:tcPr marL="91451" marR="91451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繳費作業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上傳繳費單收據</a:t>
                      </a:r>
                    </a:p>
                  </a:txBody>
                  <a:tcPr marL="91451" marR="91451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0">
                <a:tc rowSpan="3"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施工階段</a:t>
                      </a:r>
                    </a:p>
                  </a:txBody>
                  <a:tcPr marL="91451" marR="91451" marT="45707" marB="45707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回報開工</a:t>
                      </a:r>
                    </a:p>
                  </a:txBody>
                  <a:tcPr marL="91451" marR="91451"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回報施工進度</a:t>
                      </a:r>
                    </a:p>
                  </a:txBody>
                  <a:tcPr marL="91451" marR="91451"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回報完工</a:t>
                      </a:r>
                    </a:p>
                  </a:txBody>
                  <a:tcPr marL="91451" marR="91451" marT="45707" marB="4570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5149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7173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、線上申請帳號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47813"/>
            <a:ext cx="462915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下箭號 7"/>
          <p:cNvSpPr/>
          <p:nvPr/>
        </p:nvSpPr>
        <p:spPr>
          <a:xfrm rot="16200000">
            <a:off x="2730501" y="2860675"/>
            <a:ext cx="576262" cy="1189037"/>
          </a:xfrm>
          <a:prstGeom prst="downArrow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176" name="矩形 11"/>
          <p:cNvSpPr>
            <a:spLocks noChangeArrowheads="1"/>
          </p:cNvSpPr>
          <p:nvPr/>
        </p:nvSpPr>
        <p:spPr bwMode="auto">
          <a:xfrm>
            <a:off x="61913" y="4941888"/>
            <a:ext cx="3551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申請表單收集基本資料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提供電子郵件驗證機制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申請表單驗證碼輸入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14</a:t>
            </a:r>
          </a:p>
        </p:txBody>
      </p:sp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827088"/>
            <a:ext cx="5427663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486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8197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1.3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、申挖案件維護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4213" y="3500438"/>
            <a:ext cx="8269287" cy="295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申挖單位申請案件依據執行狀態區分</a:t>
            </a:r>
            <a:r>
              <a:rPr kumimoji="0"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申請中案件 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申請表單填寫後案件狀態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審查中案件 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申請表單送工務段審查後狀態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待繳費案件 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工務段審查計價後完成繳費單上傳後並設定為繳費狀態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待回報開工 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工務段路證核發後狀態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施工中案件 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完成開工回報後狀態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待會勘接管 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完成完工回報後狀態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已結案案件 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工務段審核無缺失並完成缺失後狀態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已取消案件 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 逾期未繳費工務段取消案件狀態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異常案件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符合執行異常狀態案件</a:t>
            </a:r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9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15</a:t>
            </a:r>
          </a:p>
        </p:txBody>
      </p:sp>
      <p:pic>
        <p:nvPicPr>
          <p:cNvPr id="82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814388"/>
            <a:ext cx="89487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784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9221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1.4.1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22" name="矩形 8"/>
          <p:cNvSpPr>
            <a:spLocks noChangeArrowheads="1"/>
          </p:cNvSpPr>
          <p:nvPr/>
        </p:nvSpPr>
        <p:spPr bwMode="auto">
          <a:xfrm>
            <a:off x="6300788" y="1052513"/>
            <a:ext cx="27162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系統依據工程處與工務段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轄區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篩選縣市別與管轄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路線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表單部分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必填欄位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配合申請類型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自動控制</a:t>
            </a:r>
            <a:endParaRPr kumimoji="0"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申請單位基本資料自動依據帳號申請資料帶出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施工迄日依據案件類別控制期限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緊急搶修工程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，請註記是否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管線爆管</a:t>
            </a:r>
            <a:endParaRPr kumimoji="0"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23" name="矩形 2"/>
          <p:cNvSpPr>
            <a:spLocks noChangeArrowheads="1"/>
          </p:cNvSpPr>
          <p:nvPr/>
        </p:nvSpPr>
        <p:spPr bwMode="auto">
          <a:xfrm>
            <a:off x="285750" y="788988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基本資料輸入</a:t>
            </a:r>
            <a:endParaRPr kumimoji="0" lang="zh-TW" altLang="en-US" sz="2000"/>
          </a:p>
        </p:txBody>
      </p:sp>
      <p:sp>
        <p:nvSpPr>
          <p:cNvPr id="92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16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9" y="1144588"/>
            <a:ext cx="6121400" cy="55274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2852936"/>
            <a:ext cx="30243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508103" y="2852936"/>
            <a:ext cx="64807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2482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92200"/>
            <a:ext cx="88773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1.4.2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47" name="矩形 8"/>
          <p:cNvSpPr>
            <a:spLocks noChangeArrowheads="1"/>
          </p:cNvSpPr>
          <p:nvPr/>
        </p:nvSpPr>
        <p:spPr bwMode="auto">
          <a:xfrm>
            <a:off x="395288" y="4752975"/>
            <a:ext cx="8424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配合申挖單位現地挖掘情形提供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分段式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資料輸入介面。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依據各分段各別填入相關起迄樁號、路面類型與挖掘範圍。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另透過區域標示功能詳細標示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挖掘斷面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現地照片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kumimoji="0"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解決各單獨標示方法各有缺陷之作法</a:t>
            </a:r>
            <a:r>
              <a:rPr kumimoji="0"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0248" name="矩形 2"/>
          <p:cNvSpPr>
            <a:spLocks noChangeArrowheads="1"/>
          </p:cNvSpPr>
          <p:nvPr/>
        </p:nvSpPr>
        <p:spPr bwMode="auto">
          <a:xfrm>
            <a:off x="285750" y="788988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挖掘地點登錄</a:t>
            </a:r>
            <a:endParaRPr kumimoji="0" lang="zh-TW" altLang="en-US" sz="2000"/>
          </a:p>
        </p:txBody>
      </p:sp>
      <p:sp>
        <p:nvSpPr>
          <p:cNvPr id="10249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643812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1269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1.4.3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285750" y="788988"/>
            <a:ext cx="445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挖掘地點登錄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申挖範圍平面圖</a:t>
            </a:r>
            <a:endParaRPr kumimoji="0" lang="zh-TW" altLang="en-US" sz="2000"/>
          </a:p>
        </p:txBody>
      </p:sp>
      <p:sp>
        <p:nvSpPr>
          <p:cNvPr id="11271" name="矩形 7"/>
          <p:cNvSpPr>
            <a:spLocks noChangeArrowheads="1"/>
          </p:cNvSpPr>
          <p:nvPr/>
        </p:nvSpPr>
        <p:spPr bwMode="auto">
          <a:xfrm>
            <a:off x="468313" y="5300663"/>
            <a:ext cx="84248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自動顯示申請表單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挖掘地點樁號位置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結合地圖圖資提供線上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標示挖掘範圍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孔蓋提升地點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地圖標示範圍作為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便民資訊挖掘地點發佈資料來源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7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18</a:t>
            </a:r>
          </a:p>
        </p:txBody>
      </p:sp>
      <p:pic>
        <p:nvPicPr>
          <p:cNvPr id="1127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89038"/>
            <a:ext cx="8424862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944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84019"/>
            <a:ext cx="8353053" cy="421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2294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1.4.4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5" name="矩形 2"/>
          <p:cNvSpPr>
            <a:spLocks noChangeArrowheads="1"/>
          </p:cNvSpPr>
          <p:nvPr/>
        </p:nvSpPr>
        <p:spPr bwMode="auto">
          <a:xfrm>
            <a:off x="285750" y="788988"/>
            <a:ext cx="343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挖掘地點登錄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斷面圖</a:t>
            </a:r>
            <a:endParaRPr kumimoji="0" lang="zh-TW" altLang="en-US" sz="2000"/>
          </a:p>
        </p:txBody>
      </p:sp>
      <p:sp>
        <p:nvSpPr>
          <p:cNvPr id="12296" name="矩形 9"/>
          <p:cNvSpPr>
            <a:spLocks noChangeArrowheads="1"/>
          </p:cNvSpPr>
          <p:nvPr/>
        </p:nvSpPr>
        <p:spPr bwMode="auto">
          <a:xfrm>
            <a:off x="467519" y="5419725"/>
            <a:ext cx="842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線上動態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道路斷面圖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車道現況標示功能。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配合道路斷面車道資料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標示挖掘地點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管溝埋設斷面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尺寸標示功能。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5040012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壹、系統概述</a:t>
            </a:r>
          </a:p>
        </p:txBody>
      </p:sp>
      <p:sp>
        <p:nvSpPr>
          <p:cNvPr id="614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6022FA-4F50-4170-97BD-2A19CF93DD25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F0C31472-A400-46AE-8030-FEBB692C3D54}" type="slidenum">
              <a:rPr lang="en-US" altLang="zh-TW" sz="2000">
                <a:solidFill>
                  <a:srgbClr val="002060"/>
                </a:solidFill>
              </a:rPr>
              <a:pPr algn="r"/>
              <a:t>2</a:t>
            </a:fld>
            <a:endParaRPr lang="en-US" altLang="zh-TW" sz="2000" dirty="0">
              <a:solidFill>
                <a:srgbClr val="002060"/>
              </a:solidFill>
            </a:endParaRPr>
          </a:p>
        </p:txBody>
      </p:sp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661988" y="4437112"/>
            <a:ext cx="7654428" cy="1584176"/>
          </a:xfrm>
        </p:spPr>
        <p:txBody>
          <a:bodyPr>
            <a:noAutofit/>
          </a:bodyPr>
          <a:lstStyle/>
          <a:p>
            <a:pPr latinLnBrk="1">
              <a:defRPr/>
            </a:pP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公路申挖管理系統操作說明課程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3317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1.4.5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8" name="矩形 6"/>
          <p:cNvSpPr>
            <a:spLocks noChangeArrowheads="1"/>
          </p:cNvSpPr>
          <p:nvPr/>
        </p:nvSpPr>
        <p:spPr bwMode="auto">
          <a:xfrm>
            <a:off x="250825" y="931863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挖掘地點登錄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現地照片</a:t>
            </a:r>
            <a:endParaRPr kumimoji="0" lang="zh-TW" altLang="en-US" sz="2000"/>
          </a:p>
        </p:txBody>
      </p:sp>
      <p:pic>
        <p:nvPicPr>
          <p:cNvPr id="13319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44675"/>
            <a:ext cx="52212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矩形 15"/>
          <p:cNvSpPr>
            <a:spLocks noChangeArrowheads="1"/>
          </p:cNvSpPr>
          <p:nvPr/>
        </p:nvSpPr>
        <p:spPr bwMode="auto">
          <a:xfrm>
            <a:off x="87313" y="4592638"/>
            <a:ext cx="5168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管線單位拍攝現地照片與進行挖掘範圍編輯。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系統提供照片上傳儲存功能。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20</a:t>
            </a:r>
          </a:p>
        </p:txBody>
      </p:sp>
      <p:pic>
        <p:nvPicPr>
          <p:cNvPr id="133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352901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132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4341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1.4.6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2" name="矩形 6"/>
          <p:cNvSpPr>
            <a:spLocks noChangeArrowheads="1"/>
          </p:cNvSpPr>
          <p:nvPr/>
        </p:nvSpPr>
        <p:spPr bwMode="auto">
          <a:xfrm>
            <a:off x="250825" y="931863"/>
            <a:ext cx="343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挖掘地點登錄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平面圖</a:t>
            </a:r>
            <a:endParaRPr kumimoji="0" lang="zh-TW" altLang="en-US" sz="2000"/>
          </a:p>
        </p:txBody>
      </p:sp>
      <p:sp>
        <p:nvSpPr>
          <p:cNvPr id="1434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21</a:t>
            </a:r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98600"/>
            <a:ext cx="600868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636838"/>
            <a:ext cx="55530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0140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4" y="1052735"/>
            <a:ext cx="8642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5366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1.4.7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7" name="矩形 6"/>
          <p:cNvSpPr>
            <a:spLocks noChangeArrowheads="1"/>
          </p:cNvSpPr>
          <p:nvPr/>
        </p:nvSpPr>
        <p:spPr bwMode="auto">
          <a:xfrm>
            <a:off x="251520" y="692944"/>
            <a:ext cx="332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</a:t>
            </a:r>
            <a:r>
              <a:rPr kumimoji="0"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孔蓋平坦度檢測紀錄</a:t>
            </a:r>
            <a:endParaRPr kumimoji="0"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8" name="矩形 7"/>
          <p:cNvSpPr>
            <a:spLocks noChangeArrowheads="1"/>
          </p:cNvSpPr>
          <p:nvPr/>
        </p:nvSpPr>
        <p:spPr bwMode="auto">
          <a:xfrm>
            <a:off x="358775" y="5586413"/>
            <a:ext cx="842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由管線依據上傳</a:t>
            </a:r>
            <a:r>
              <a:rPr kumimoji="0"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檔案格式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編輯後上傳系統。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系統提供資料展示功能。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配合申挖範圍進行套疊，未下地人孔用紅色標示。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9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484282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85875"/>
            <a:ext cx="8189912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6390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1.4.8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91" name="矩形 6"/>
          <p:cNvSpPr>
            <a:spLocks noChangeArrowheads="1"/>
          </p:cNvSpPr>
          <p:nvPr/>
        </p:nvSpPr>
        <p:spPr bwMode="auto">
          <a:xfrm>
            <a:off x="277813" y="885825"/>
            <a:ext cx="203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第四步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附件文件</a:t>
            </a:r>
            <a:endParaRPr kumimoji="0"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92" name="矩形 7"/>
          <p:cNvSpPr>
            <a:spLocks noChangeArrowheads="1"/>
          </p:cNvSpPr>
          <p:nvPr/>
        </p:nvSpPr>
        <p:spPr bwMode="auto">
          <a:xfrm>
            <a:off x="373063" y="5445125"/>
            <a:ext cx="842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各類申請案件應上傳附件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檔案進行顯示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提供管線單位應配合需求文件進行上傳。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9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855848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84313"/>
            <a:ext cx="87439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7414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1.4.9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、挖掘申請表單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206375" y="887413"/>
            <a:ext cx="436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第五步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案件送審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核取案件執行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0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送審</a:t>
            </a:r>
            <a:r>
              <a:rPr kumimoji="0"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</p:txBody>
      </p:sp>
      <p:sp>
        <p:nvSpPr>
          <p:cNvPr id="1741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4481482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8437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、上傳繳費收據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8" name="矩形 7"/>
          <p:cNvSpPr>
            <a:spLocks noChangeArrowheads="1"/>
          </p:cNvSpPr>
          <p:nvPr/>
        </p:nvSpPr>
        <p:spPr bwMode="auto">
          <a:xfrm>
            <a:off x="539750" y="5157788"/>
            <a:ext cx="8424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管線單位於系統</a:t>
            </a:r>
            <a:r>
              <a:rPr kumimoji="0"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下載繳費單</a:t>
            </a: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至公庫進行繳費。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繳費單收據掃描成電子檔後上傳系統儲存作為完成繳費依據。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9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25</a:t>
            </a:r>
          </a:p>
        </p:txBody>
      </p:sp>
      <p:pic>
        <p:nvPicPr>
          <p:cNvPr id="1844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71563"/>
            <a:ext cx="86883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913063"/>
            <a:ext cx="85312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855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9461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1.6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、回報開工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2" name="矩形 7"/>
          <p:cNvSpPr>
            <a:spLocks noChangeArrowheads="1"/>
          </p:cNvSpPr>
          <p:nvPr/>
        </p:nvSpPr>
        <p:spPr bwMode="auto">
          <a:xfrm>
            <a:off x="617538" y="535940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回報開工必要輸入資料內容。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上傳回報開工應傳送之照片檔案。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26</a:t>
            </a:r>
          </a:p>
        </p:txBody>
      </p:sp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49475"/>
            <a:ext cx="5903912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92150"/>
            <a:ext cx="8362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81575"/>
            <a:ext cx="83629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1203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57288"/>
            <a:ext cx="8461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0486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1.7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、回報施工進度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27</a:t>
            </a:r>
          </a:p>
        </p:txBody>
      </p:sp>
      <p:sp>
        <p:nvSpPr>
          <p:cNvPr id="20488" name="矩形 12"/>
          <p:cNvSpPr>
            <a:spLocks noChangeArrowheads="1"/>
          </p:cNvSpPr>
          <p:nvPr/>
        </p:nvSpPr>
        <p:spPr bwMode="auto">
          <a:xfrm>
            <a:off x="611188" y="5732463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依據每日施工進度定期回報。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上傳回報現場施作過程應傳送之照片檔案。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167438" y="1620838"/>
            <a:ext cx="792162" cy="52387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5580063" y="2133600"/>
            <a:ext cx="1079500" cy="71913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90788"/>
            <a:ext cx="8610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0651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636838"/>
            <a:ext cx="67913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57288"/>
            <a:ext cx="8461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1511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1.8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、回報完工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12" name="橢圓 11"/>
          <p:cNvSpPr/>
          <p:nvPr/>
        </p:nvSpPr>
        <p:spPr>
          <a:xfrm>
            <a:off x="6788150" y="1589088"/>
            <a:ext cx="792163" cy="52228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5580063" y="2111375"/>
            <a:ext cx="1604962" cy="74136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矩形 15"/>
          <p:cNvSpPr>
            <a:spLocks noChangeArrowheads="1"/>
          </p:cNvSpPr>
          <p:nvPr/>
        </p:nvSpPr>
        <p:spPr bwMode="auto">
          <a:xfrm>
            <a:off x="709613" y="5732463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回報完工必要輸入資料內容。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上傳回報完工應傳送之照片檔案。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9413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57288"/>
            <a:ext cx="8461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2534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1.9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、申請展延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12" name="橢圓 11"/>
          <p:cNvSpPr/>
          <p:nvPr/>
        </p:nvSpPr>
        <p:spPr>
          <a:xfrm>
            <a:off x="7932738" y="1612900"/>
            <a:ext cx="792162" cy="5222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537" name="矩形 15"/>
          <p:cNvSpPr>
            <a:spLocks noChangeArrowheads="1"/>
          </p:cNvSpPr>
          <p:nvPr/>
        </p:nvSpPr>
        <p:spPr bwMode="auto">
          <a:xfrm>
            <a:off x="709613" y="5732463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申請展延必要輸入資料內容。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kumimoji="0"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上傳申請展延應傳送之檔案。</a:t>
            </a:r>
            <a:endParaRPr kumimoji="0"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5188"/>
            <a:ext cx="741680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 flipH="1">
            <a:off x="6383338" y="2017713"/>
            <a:ext cx="1603375" cy="74136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97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F0C31472-A400-46AE-8030-FEBB692C3D54}" type="slidenum">
              <a:rPr lang="en-US" altLang="zh-TW" sz="2000">
                <a:solidFill>
                  <a:srgbClr val="002060"/>
                </a:solidFill>
              </a:rPr>
              <a:pPr algn="r"/>
              <a:t>3</a:t>
            </a:fld>
            <a:endParaRPr lang="en-US" altLang="zh-TW" sz="2000" dirty="0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6281" y="764704"/>
            <a:ext cx="5573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https://dgs.thb.gov.tw/thbdgs/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86816" y="44623"/>
            <a:ext cx="8229600" cy="8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系統網址與首頁 </a:t>
            </a:r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正式使用</a:t>
            </a:r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04965"/>
            <a:ext cx="8136904" cy="49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13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22534" name="Rectangle 5"/>
          <p:cNvSpPr txBox="1">
            <a:spLocks noChangeArrowheads="1"/>
          </p:cNvSpPr>
          <p:nvPr/>
        </p:nvSpPr>
        <p:spPr bwMode="auto">
          <a:xfrm>
            <a:off x="87313" y="4445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1.10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、補繳繳費單</a:t>
            </a:r>
            <a:endParaRPr kumimoji="0"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30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47" y="3419918"/>
            <a:ext cx="8074993" cy="30334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96" y="787918"/>
            <a:ext cx="8053844" cy="25080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2708920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627784" y="5858678"/>
            <a:ext cx="36724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76938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02463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 dirty="0">
                <a:solidFill>
                  <a:srgbClr val="002060"/>
                </a:solidFill>
              </a:rPr>
              <a:t>55</a:t>
            </a:r>
          </a:p>
        </p:txBody>
      </p:sp>
      <p:sp>
        <p:nvSpPr>
          <p:cNvPr id="53" name="Rectangle 5"/>
          <p:cNvSpPr txBox="1">
            <a:spLocks noChangeArrowheads="1"/>
          </p:cNvSpPr>
          <p:nvPr/>
        </p:nvSpPr>
        <p:spPr>
          <a:xfrm>
            <a:off x="0" y="0"/>
            <a:ext cx="9056688" cy="8128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43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kumimoji="0"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道路挖掘資訊發佈縣市介接欄位</a:t>
            </a:r>
            <a:endParaRPr kumimoji="0" lang="zh-TW" altLang="en-US" sz="3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288" y="1177925"/>
          <a:ext cx="4105276" cy="481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1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中文名稱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欄位格式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縣市別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文數字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路線別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路線方向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起點樁位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起點里程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終點樁位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終點里程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核准路證編號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核准施工起日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核准施工迄日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核准施工時段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43438" y="1177925"/>
          <a:ext cx="4105275" cy="481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1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中文名稱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欄位格式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申請事由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核准申挖面積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(m2)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申挖單位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zh-TW" altLang="en-US" sz="2000" dirty="0"/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申挖單位聯絡人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申挖單位聯絡電話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施工單位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施工單位聯絡人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施工單位聯絡電話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施工照片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二進位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施工地點範圍座標</a:t>
                      </a: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8" marR="91458" marT="45692" marB="45692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8" marR="91458" marT="45692" marB="4569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1830" name="矩形 7"/>
          <p:cNvSpPr>
            <a:spLocks noChangeArrowheads="1"/>
          </p:cNvSpPr>
          <p:nvPr/>
        </p:nvSpPr>
        <p:spPr bwMode="auto">
          <a:xfrm>
            <a:off x="5435600" y="6364288"/>
            <a:ext cx="340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kumimoji="0" lang="en-US" altLang="zh-TW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web services</a:t>
            </a:r>
            <a:r>
              <a:rPr kumimoji="0"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發佈服務功能</a:t>
            </a:r>
            <a:endParaRPr kumimoji="0" lang="en-US" altLang="zh-TW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7320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參、互動交流</a:t>
            </a:r>
          </a:p>
        </p:txBody>
      </p:sp>
      <p:sp>
        <p:nvSpPr>
          <p:cNvPr id="614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6022FA-4F50-4170-97BD-2A19CF93DD25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F0C31472-A400-46AE-8030-FEBB692C3D54}" type="slidenum">
              <a:rPr lang="en-US" altLang="zh-TW" sz="2000">
                <a:solidFill>
                  <a:srgbClr val="002060"/>
                </a:solidFill>
              </a:rPr>
              <a:pPr algn="r"/>
              <a:t>32</a:t>
            </a:fld>
            <a:endParaRPr lang="en-US" altLang="zh-TW" sz="2000" dirty="0">
              <a:solidFill>
                <a:srgbClr val="002060"/>
              </a:solidFill>
            </a:endParaRPr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661988" y="4437112"/>
            <a:ext cx="8482012" cy="1584176"/>
          </a:xfrm>
        </p:spPr>
        <p:txBody>
          <a:bodyPr>
            <a:noAutofit/>
          </a:bodyPr>
          <a:lstStyle/>
          <a:p>
            <a:pPr latinLnBrk="1">
              <a:defRPr/>
            </a:pP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公路申挖管理系統操作說明課程</a:t>
            </a:r>
          </a:p>
        </p:txBody>
      </p:sp>
    </p:spTree>
    <p:extLst>
      <p:ext uri="{BB962C8B-B14F-4D97-AF65-F5344CB8AC3E}">
        <p14:creationId xmlns:p14="http://schemas.microsoft.com/office/powerpoint/2010/main" val="20258157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23528" y="332656"/>
            <a:ext cx="9174162" cy="6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ctr" eaLnBrk="1" hangingPunct="1">
              <a:defRPr sz="4800" b="1" ker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>
              <a:defRPr sz="4400" b="1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algn="ctr">
              <a:defRPr sz="4400" b="1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algn="ctr">
              <a:defRPr sz="4400" b="1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algn="ctr">
              <a:defRPr sz="4400" b="1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4300" kern="1200" dirty="0">
                <a:solidFill>
                  <a:srgbClr val="C00000"/>
                </a:solidFill>
                <a:cs typeface="+mn-cs"/>
              </a:rPr>
              <a:t> 下載網址與連絡方式</a:t>
            </a:r>
            <a:endParaRPr lang="en-US" altLang="zh-TW" sz="4300" kern="12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683568" y="1268760"/>
            <a:ext cx="72009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600" b="1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教育訓練教材網址：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聯絡電話： 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謝易軒  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工程師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(02)2698-2989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分機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03347</a:t>
            </a:r>
          </a:p>
          <a:p>
            <a:r>
              <a:rPr lang="en-US" altLang="zh-TW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03347@cpc.org.tw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1615440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2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F0C31472-A400-46AE-8030-FEBB692C3D54}" type="slidenum">
              <a:rPr lang="en-US" altLang="zh-TW" sz="2000">
                <a:solidFill>
                  <a:srgbClr val="002060"/>
                </a:solidFill>
              </a:rPr>
              <a:pPr algn="r"/>
              <a:t>4</a:t>
            </a:fld>
            <a:endParaRPr lang="en-US" altLang="zh-TW" sz="2000" dirty="0">
              <a:solidFill>
                <a:srgbClr val="002060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86816" y="44623"/>
            <a:ext cx="8229600" cy="8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4000" dirty="0">
                <a:solidFill>
                  <a:srgbClr val="C00000"/>
                </a:solidFill>
              </a:rPr>
              <a:t>、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登入方式</a:t>
            </a:r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(1/2)</a:t>
            </a:r>
            <a:endParaRPr lang="zh-TW" altLang="en-US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60222"/>
              </p:ext>
            </p:extLst>
          </p:nvPr>
        </p:nvGraphicFramePr>
        <p:xfrm>
          <a:off x="611560" y="1124744"/>
          <a:ext cx="8136903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登入方式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公路申挖系統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在系統首頁畫面中於帳號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密碼欄位輸入大內網帳密資料，執行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[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登入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]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後進行使用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工務段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申挖單位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在系統首頁畫面中畫面中執行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[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申挖單位帳號申請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]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先進行帳號申請作業，透過電子郵件進行帳號驗證完成後，再進入系統首頁畫面中於帳號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密碼欄位輸入大內網帳密資料，執行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[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登入</a:t>
                      </a:r>
                      <a:r>
                        <a:rPr lang="en-US" altLang="zh-TW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]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後進行使用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51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837723"/>
            <a:ext cx="2642452" cy="271079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03948"/>
            <a:ext cx="5098864" cy="2487059"/>
          </a:xfrm>
          <a:prstGeom prst="rect">
            <a:avLst/>
          </a:prstGeom>
        </p:spPr>
      </p:pic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6816" y="44623"/>
            <a:ext cx="8229600" cy="8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三、登入方式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(2/2)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5" name="直線圖說文字 1 4"/>
          <p:cNvSpPr/>
          <p:nvPr/>
        </p:nvSpPr>
        <p:spPr>
          <a:xfrm>
            <a:off x="3679911" y="692696"/>
            <a:ext cx="2088232" cy="1131608"/>
          </a:xfrm>
          <a:prstGeom prst="borderCallout1">
            <a:avLst>
              <a:gd name="adj1" fmla="val 107636"/>
              <a:gd name="adj2" fmla="val 49018"/>
              <a:gd name="adj3" fmla="val 188457"/>
              <a:gd name="adj4" fmla="val 1464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各使用者</a:t>
            </a:r>
            <a:endParaRPr lang="en-US" altLang="zh-TW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輸入帳號密碼後</a:t>
            </a:r>
            <a:endParaRPr lang="en-US" altLang="zh-TW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TW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直線圖說文字 1 13"/>
          <p:cNvSpPr/>
          <p:nvPr/>
        </p:nvSpPr>
        <p:spPr>
          <a:xfrm>
            <a:off x="6372200" y="4725144"/>
            <a:ext cx="2088232" cy="1656606"/>
          </a:xfrm>
          <a:prstGeom prst="borderCallout1">
            <a:avLst>
              <a:gd name="adj1" fmla="val 53986"/>
              <a:gd name="adj2" fmla="val -5279"/>
              <a:gd name="adj3" fmla="val 105522"/>
              <a:gd name="adj4" fmla="val -14167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申挖單位</a:t>
            </a:r>
            <a:endParaRPr lang="en-US" altLang="zh-TW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填寫帳號申請表單</a:t>
            </a:r>
            <a:endParaRPr lang="en-US" altLang="zh-TW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透過接收電子郵件</a:t>
            </a:r>
            <a:endParaRPr lang="en-US" altLang="zh-TW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啟用帳號</a:t>
            </a:r>
          </a:p>
        </p:txBody>
      </p:sp>
      <p:sp>
        <p:nvSpPr>
          <p:cNvPr id="12" name="向右箭號 11"/>
          <p:cNvSpPr/>
          <p:nvPr/>
        </p:nvSpPr>
        <p:spPr>
          <a:xfrm rot="5400000">
            <a:off x="1978669" y="3476853"/>
            <a:ext cx="1247835" cy="43204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143" y="261648"/>
            <a:ext cx="3520383" cy="43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394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貳、功能簡介</a:t>
            </a:r>
          </a:p>
        </p:txBody>
      </p:sp>
      <p:sp>
        <p:nvSpPr>
          <p:cNvPr id="614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6022FA-4F50-4170-97BD-2A19CF93DD25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F0C31472-A400-46AE-8030-FEBB692C3D54}" type="slidenum">
              <a:rPr lang="en-US" altLang="zh-TW" sz="2000">
                <a:solidFill>
                  <a:srgbClr val="002060"/>
                </a:solidFill>
              </a:rPr>
              <a:pPr algn="r"/>
              <a:t>6</a:t>
            </a:fld>
            <a:endParaRPr lang="en-US" altLang="zh-TW" sz="2000" dirty="0">
              <a:solidFill>
                <a:srgbClr val="002060"/>
              </a:solidFill>
            </a:endParaRPr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661988" y="4437112"/>
            <a:ext cx="8482012" cy="1584176"/>
          </a:xfrm>
        </p:spPr>
        <p:txBody>
          <a:bodyPr>
            <a:noAutofit/>
          </a:bodyPr>
          <a:lstStyle/>
          <a:p>
            <a:pPr latinLnBrk="1">
              <a:defRPr/>
            </a:pP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公路申挖管理系統操作說明課程</a:t>
            </a:r>
          </a:p>
        </p:txBody>
      </p:sp>
    </p:spTree>
    <p:extLst>
      <p:ext uri="{BB962C8B-B14F-4D97-AF65-F5344CB8AC3E}">
        <p14:creationId xmlns:p14="http://schemas.microsoft.com/office/powerpoint/2010/main" val="1771286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6816" y="44623"/>
            <a:ext cx="8229600" cy="8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一、申挖管理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功能流程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(1/5)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4885"/>
            <a:ext cx="8746734" cy="4934412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431541" y="4431400"/>
            <a:ext cx="1332147" cy="504056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線上申請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123728" y="2127144"/>
            <a:ext cx="4968552" cy="3600400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工務段審核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含退件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養護工程司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工務段主管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7308303" y="2127144"/>
            <a:ext cx="1487001" cy="3528392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工程處審核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含退件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5508104" y="1052736"/>
            <a:ext cx="1656184" cy="702655"/>
          </a:xfrm>
          <a:prstGeom prst="roundRect">
            <a:avLst/>
          </a:prstGeom>
          <a:noFill/>
          <a:ln w="28575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2751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6816" y="44623"/>
            <a:ext cx="8229600" cy="8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一、申挖管理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功能流程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(2/5)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</a:rPr>
              <a:t>8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86946"/>
            <a:ext cx="8694157" cy="4056350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739622" y="3598780"/>
            <a:ext cx="1429848" cy="485776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產製繳費單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739622" y="2815932"/>
            <a:ext cx="1429848" cy="58173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案件取消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95536" y="1567153"/>
            <a:ext cx="1429848" cy="504056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繳費回報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778518" y="4406352"/>
            <a:ext cx="1429848" cy="545177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繳費確認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3799110" y="5197759"/>
            <a:ext cx="1429848" cy="525338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路證核發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96752"/>
            <a:ext cx="8694157" cy="5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249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6816" y="44623"/>
            <a:ext cx="8229600" cy="8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華康新特明體" pitchFamily="49" charset="-120"/>
                <a:ea typeface="華康新特明體" pitchFamily="49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一、申挖管理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功能流程</a:t>
            </a:r>
            <a:r>
              <a:rPr lang="en-US" altLang="zh-TW" sz="43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(3/5)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2000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83" y="1412776"/>
            <a:ext cx="8746734" cy="5098775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3686167" y="2348880"/>
            <a:ext cx="1429848" cy="525338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分段路證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核發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45807" y="2420888"/>
            <a:ext cx="1512168" cy="792088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展延申請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2173999" y="3284984"/>
            <a:ext cx="4814664" cy="3168352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展延審核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83" y="854876"/>
            <a:ext cx="8746734" cy="507688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445807" y="3291848"/>
            <a:ext cx="1512168" cy="792088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回報開工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424070" y="4051838"/>
            <a:ext cx="1512168" cy="792088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施工回報</a:t>
            </a:r>
          </a:p>
        </p:txBody>
      </p:sp>
    </p:spTree>
    <p:extLst>
      <p:ext uri="{BB962C8B-B14F-4D97-AF65-F5344CB8AC3E}">
        <p14:creationId xmlns:p14="http://schemas.microsoft.com/office/powerpoint/2010/main" val="30207976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2.2|8.9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9809</TotalTime>
  <Words>1668</Words>
  <Application>Microsoft Office PowerPoint</Application>
  <PresentationFormat>如螢幕大小 (4:3)</PresentationFormat>
  <Paragraphs>304</Paragraphs>
  <Slides>34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宋体</vt:lpstr>
      <vt:lpstr>華康超黑體</vt:lpstr>
      <vt:lpstr>華康新特明體</vt:lpstr>
      <vt:lpstr>華康新特黑體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公路申挖管理系統  操作說明課程</vt:lpstr>
      <vt:lpstr>公路申挖管理系統操作說明課程</vt:lpstr>
      <vt:lpstr>PowerPoint 簡報</vt:lpstr>
      <vt:lpstr>PowerPoint 簡報</vt:lpstr>
      <vt:lpstr>PowerPoint 簡報</vt:lpstr>
      <vt:lpstr>公路申挖管理系統操作說明課程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公路申挖管理系統操作說明課程</vt:lpstr>
      <vt:lpstr>PowerPoint 簡報</vt:lpstr>
      <vt:lpstr>PowerPoint 簡報</vt:lpstr>
    </vt:vector>
  </TitlesOfParts>
  <Company>CPC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採購資訊管理系統</dc:title>
  <dc:creator>2033</dc:creator>
  <cp:lastModifiedBy>cpc\01945</cp:lastModifiedBy>
  <cp:revision>499</cp:revision>
  <cp:lastPrinted>2011-04-21T03:47:53Z</cp:lastPrinted>
  <dcterms:created xsi:type="dcterms:W3CDTF">2011-04-07T09:44:14Z</dcterms:created>
  <dcterms:modified xsi:type="dcterms:W3CDTF">2022-11-15T05:31:45Z</dcterms:modified>
</cp:coreProperties>
</file>